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 Semi-Bold" charset="1" panose="00000700000000000000"/>
      <p:regular r:id="rId56"/>
    </p:embeddedFont>
    <p:embeddedFont>
      <p:font typeface="Barlow SemiCondensed Heavy" charset="1" panose="00000A06000000000000"/>
      <p:regular r:id="rId57"/>
    </p:embeddedFont>
    <p:embeddedFont>
      <p:font typeface="Barlow SemiCondensed" charset="1" panose="00000506000000000000"/>
      <p:regular r:id="rId58"/>
    </p:embeddedFont>
    <p:embeddedFont>
      <p:font typeface="Poppins" charset="1" panose="00000500000000000000"/>
      <p:regular r:id="rId59"/>
    </p:embeddedFont>
    <p:embeddedFont>
      <p:font typeface="Poppins Bold" charset="1" panose="00000800000000000000"/>
      <p:regular r:id="rId60"/>
    </p:embeddedFont>
    <p:embeddedFont>
      <p:font typeface="Kollektif Bold" charset="1" panose="020B0604020101010102"/>
      <p:regular r:id="rId65"/>
    </p:embeddedFont>
    <p:embeddedFont>
      <p:font typeface="Canva Sans Bold" charset="1" panose="020B0803030501040103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64" Target="notesSlides/notesSlide2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https://spark.apache.org/docs/latest/streaming-programming-guide.html#discretized-streams-dstreams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5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5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5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67.png" Type="http://schemas.openxmlformats.org/officeDocument/2006/relationships/image"/><Relationship Id="rId12" Target="../media/image68.svg" Type="http://schemas.openxmlformats.org/officeDocument/2006/relationships/image"/><Relationship Id="rId13" Target="../media/image69.png" Type="http://schemas.openxmlformats.org/officeDocument/2006/relationships/image"/><Relationship Id="rId14" Target="../media/image70.sv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2" Target="../media/image58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0416"/>
            <a:ext cx="10747575" cy="184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4: Advanced Data Processing with Spark and Streaming Pipelines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39788" y="3173176"/>
            <a:ext cx="6048405" cy="6598261"/>
          </a:xfrm>
          <a:custGeom>
            <a:avLst/>
            <a:gdLst/>
            <a:ahLst/>
            <a:cxnLst/>
            <a:rect r="r" b="b" t="t" l="l"/>
            <a:pathLst>
              <a:path h="6598261" w="6048405">
                <a:moveTo>
                  <a:pt x="0" y="0"/>
                </a:moveTo>
                <a:lnTo>
                  <a:pt x="6048406" y="0"/>
                </a:lnTo>
                <a:lnTo>
                  <a:pt x="6048406" y="6598261"/>
                </a:lnTo>
                <a:lnTo>
                  <a:pt x="0" y="659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98" t="-12748" r="-13925" b="-132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collection of data organized into named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of DataFrames over RDDs: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execution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operations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025383" y="4571860"/>
            <a:ext cx="12237234" cy="5055207"/>
          </a:xfrm>
          <a:custGeom>
            <a:avLst/>
            <a:gdLst/>
            <a:ahLst/>
            <a:cxnLst/>
            <a:rect r="r" b="b" t="t" l="l"/>
            <a:pathLst>
              <a:path h="5055207" w="12237234">
                <a:moveTo>
                  <a:pt x="0" y="0"/>
                </a:moveTo>
                <a:lnTo>
                  <a:pt x="12237234" y="0"/>
                </a:lnTo>
                <a:lnTo>
                  <a:pt x="12237234" y="5055207"/>
                </a:lnTo>
                <a:lnTo>
                  <a:pt x="0" y="50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a list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Reading from files (CSV, JSON, Parquet)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Hive tables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7861375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select(), filter(), groupBy()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join(), union(), orderBy()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withColumn(), drop()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agg() for aggregations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851031"/>
            <a:ext cx="8738573" cy="5407269"/>
          </a:xfrm>
          <a:custGeom>
            <a:avLst/>
            <a:gdLst/>
            <a:ahLst/>
            <a:cxnLst/>
            <a:rect r="r" b="b" t="t" l="l"/>
            <a:pathLst>
              <a:path h="5407269" w="8738573">
                <a:moveTo>
                  <a:pt x="0" y="0"/>
                </a:moveTo>
                <a:lnTo>
                  <a:pt x="8738573" y="0"/>
                </a:lnTo>
                <a:lnTo>
                  <a:pt x="8738573" y="5407269"/>
                </a:lnTo>
                <a:lnTo>
                  <a:pt x="0" y="540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14" t="-12966" r="-8023" b="-126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 Operations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986741" y="4273134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Running SQL queries on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temporary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Catalog API for managing tables and databases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Strongly-typed version of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Type-safety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functions in queries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20857" y="4069263"/>
            <a:ext cx="8267143" cy="5911007"/>
          </a:xfrm>
          <a:custGeom>
            <a:avLst/>
            <a:gdLst/>
            <a:ahLst/>
            <a:cxnLst/>
            <a:rect r="r" b="b" t="t" l="l"/>
            <a:pathLst>
              <a:path h="5911007" w="8267143">
                <a:moveTo>
                  <a:pt x="0" y="0"/>
                </a:moveTo>
                <a:lnTo>
                  <a:pt x="8267143" y="0"/>
                </a:lnTo>
                <a:lnTo>
                  <a:pt x="8267143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Datasets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5310" y="4698358"/>
            <a:ext cx="16017380" cy="4230712"/>
          </a:xfrm>
          <a:custGeom>
            <a:avLst/>
            <a:gdLst/>
            <a:ahLst/>
            <a:cxnLst/>
            <a:rect r="r" b="b" t="t" l="l"/>
            <a:pathLst>
              <a:path h="4230712" w="16017380">
                <a:moveTo>
                  <a:pt x="0" y="0"/>
                </a:moveTo>
                <a:lnTo>
                  <a:pt x="16017380" y="0"/>
                </a:lnTo>
                <a:lnTo>
                  <a:pt x="16017380" y="4230711"/>
                </a:lnTo>
                <a:lnTo>
                  <a:pt x="0" y="423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Working with Datasets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Datasets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Converting between DataFrames and Datasets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1078" y="6364426"/>
            <a:ext cx="9816183" cy="3176236"/>
          </a:xfrm>
          <a:custGeom>
            <a:avLst/>
            <a:gdLst/>
            <a:ahLst/>
            <a:cxnLst/>
            <a:rect r="r" b="b" t="t" l="l"/>
            <a:pathLst>
              <a:path h="3176236" w="9816183">
                <a:moveTo>
                  <a:pt x="0" y="0"/>
                </a:moveTo>
                <a:lnTo>
                  <a:pt x="9816183" y="0"/>
                </a:lnTo>
                <a:lnTo>
                  <a:pt x="9816183" y="3176236"/>
                </a:lnTo>
                <a:lnTo>
                  <a:pt x="0" y="31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60903" y="2963092"/>
            <a:ext cx="7658632" cy="3401334"/>
          </a:xfrm>
          <a:custGeom>
            <a:avLst/>
            <a:gdLst/>
            <a:ahLst/>
            <a:cxnLst/>
            <a:rect r="r" b="b" t="t" l="l"/>
            <a:pathLst>
              <a:path h="3401334" w="7658632">
                <a:moveTo>
                  <a:pt x="0" y="0"/>
                </a:moveTo>
                <a:lnTo>
                  <a:pt x="7658632" y="0"/>
                </a:lnTo>
                <a:lnTo>
                  <a:pt x="7658632" y="3401334"/>
                </a:lnTo>
                <a:lnTo>
                  <a:pt x="0" y="340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Machine Learning with Spark MLlib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MLlib: is Spark's machine learning (ML) library. Its goal is to make practical machine learning scalable and easy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Supported algorithms: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Collaborative filtering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78524" y="3284803"/>
            <a:ext cx="10908194" cy="6208580"/>
          </a:xfrm>
          <a:custGeom>
            <a:avLst/>
            <a:gdLst/>
            <a:ahLst/>
            <a:cxnLst/>
            <a:rect r="r" b="b" t="t" l="l"/>
            <a:pathLst>
              <a:path h="6208580" w="10908194">
                <a:moveTo>
                  <a:pt x="0" y="0"/>
                </a:moveTo>
                <a:lnTo>
                  <a:pt x="10908194" y="0"/>
                </a:lnTo>
                <a:lnTo>
                  <a:pt x="10908194" y="6208580"/>
                </a:lnTo>
                <a:lnTo>
                  <a:pt x="0" y="620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MLlib Pipeline APIs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composition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46265" y="4811650"/>
            <a:ext cx="10995469" cy="4004126"/>
          </a:xfrm>
          <a:custGeom>
            <a:avLst/>
            <a:gdLst/>
            <a:ahLst/>
            <a:cxnLst/>
            <a:rect r="r" b="b" t="t" l="l"/>
            <a:pathLst>
              <a:path h="4004126" w="10995469">
                <a:moveTo>
                  <a:pt x="0" y="0"/>
                </a:moveTo>
                <a:lnTo>
                  <a:pt x="10995470" y="0"/>
                </a:lnTo>
                <a:lnTo>
                  <a:pt x="10995470" y="4004126"/>
                </a:lnTo>
                <a:lnTo>
                  <a:pt x="0" y="400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7" t="0" r="-1875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GraphX for Graph Computation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GraphX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abstractions: Graph, VertexRDD, EdgeRDD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operators and algorithms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77709" y="2852414"/>
            <a:ext cx="8881591" cy="6405886"/>
          </a:xfrm>
          <a:custGeom>
            <a:avLst/>
            <a:gdLst/>
            <a:ahLst/>
            <a:cxnLst/>
            <a:rect r="r" b="b" t="t" l="l"/>
            <a:pathLst>
              <a:path h="6405886" w="8881591">
                <a:moveTo>
                  <a:pt x="0" y="0"/>
                </a:moveTo>
                <a:lnTo>
                  <a:pt x="8881591" y="0"/>
                </a:lnTo>
                <a:lnTo>
                  <a:pt x="8881591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Performance Tuning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serialization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Degree of parallelism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locality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optimization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56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Spark Programming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park RDDs, DataFrames, and Datasets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 and analytics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with Spark MLlib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Processing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stream processing concepts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 for real-time data ingestion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with Apache Flink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Deep Dive in Apache Spark/PySpark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in real-time as it arrives. It is the continuous flow of data as it's generated, enabling real-time processing and analysis for immediate insights.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modern data architectures: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Location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Fraud detection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stock trades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Marketing, sales, and business analytics...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36104" y="6327772"/>
            <a:ext cx="13031531" cy="3257883"/>
          </a:xfrm>
          <a:custGeom>
            <a:avLst/>
            <a:gdLst/>
            <a:ahLst/>
            <a:cxnLst/>
            <a:rect r="r" b="b" t="t" l="l"/>
            <a:pathLst>
              <a:path h="3257883" w="13031531">
                <a:moveTo>
                  <a:pt x="0" y="0"/>
                </a:moveTo>
                <a:lnTo>
                  <a:pt x="13031531" y="0"/>
                </a:lnTo>
                <a:lnTo>
                  <a:pt x="13031531" y="3257883"/>
                </a:lnTo>
                <a:lnTo>
                  <a:pt x="0" y="325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Streaming Data Processing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53172" y="5206141"/>
            <a:ext cx="15981656" cy="3786645"/>
          </a:xfrm>
          <a:custGeom>
            <a:avLst/>
            <a:gdLst/>
            <a:ahLst/>
            <a:cxnLst/>
            <a:rect r="r" b="b" t="t" l="l"/>
            <a:pathLst>
              <a:path h="3786645" w="15981656">
                <a:moveTo>
                  <a:pt x="0" y="0"/>
                </a:moveTo>
                <a:lnTo>
                  <a:pt x="15981656" y="0"/>
                </a:lnTo>
                <a:lnTo>
                  <a:pt x="15981656" y="3786645"/>
                </a:lnTo>
                <a:lnTo>
                  <a:pt x="0" y="378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Characteristics of Streaming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Unbounded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Time-sensitive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volume and velocity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vs. Batch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252128" y="4027862"/>
          <a:ext cx="11512728" cy="5743575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Throughput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 analysis,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2120521" y="1955895"/>
            <a:ext cx="14046957" cy="1947356"/>
            <a:chOff x="0" y="0"/>
            <a:chExt cx="18729276" cy="25964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60563" y="40037"/>
              <a:ext cx="9168714" cy="2516400"/>
            </a:xfrm>
            <a:custGeom>
              <a:avLst/>
              <a:gdLst/>
              <a:ahLst/>
              <a:cxnLst/>
              <a:rect r="r" b="b" t="t" l="l"/>
              <a:pathLst>
                <a:path h="2516400" w="9168714">
                  <a:moveTo>
                    <a:pt x="0" y="0"/>
                  </a:moveTo>
                  <a:lnTo>
                    <a:pt x="9168713" y="0"/>
                  </a:lnTo>
                  <a:lnTo>
                    <a:pt x="9168713" y="2516400"/>
                  </a:lnTo>
                  <a:lnTo>
                    <a:pt x="0" y="251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21" t="-13318" r="-5580" b="-1461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84769"/>
              <a:ext cx="8654496" cy="2226937"/>
            </a:xfrm>
            <a:custGeom>
              <a:avLst/>
              <a:gdLst/>
              <a:ahLst/>
              <a:cxnLst/>
              <a:rect r="r" b="b" t="t" l="l"/>
              <a:pathLst>
                <a:path h="2226937" w="8654496">
                  <a:moveTo>
                    <a:pt x="0" y="0"/>
                  </a:moveTo>
                  <a:lnTo>
                    <a:pt x="8654496" y="0"/>
                  </a:lnTo>
                  <a:lnTo>
                    <a:pt x="8654496" y="2226937"/>
                  </a:lnTo>
                  <a:lnTo>
                    <a:pt x="0" y="2226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953" t="-162325" r="-8432" b="-30815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V="true">
              <a:off x="9157323" y="0"/>
              <a:ext cx="0" cy="2596475"/>
            </a:xfrm>
            <a:prstGeom prst="line">
              <a:avLst/>
            </a:prstGeom>
            <a:ln cap="flat" w="5829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51078" y="6483009"/>
            <a:ext cx="10276639" cy="3184217"/>
            <a:chOff x="0" y="0"/>
            <a:chExt cx="13702186" cy="4245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2186" cy="4245623"/>
            </a:xfrm>
            <a:custGeom>
              <a:avLst/>
              <a:gdLst/>
              <a:ahLst/>
              <a:cxnLst/>
              <a:rect r="r" b="b" t="t" l="l"/>
              <a:pathLst>
                <a:path h="4245623" w="13702186">
                  <a:moveTo>
                    <a:pt x="0" y="0"/>
                  </a:moveTo>
                  <a:lnTo>
                    <a:pt x="13702186" y="0"/>
                  </a:lnTo>
                  <a:lnTo>
                    <a:pt x="13702186" y="4245623"/>
                  </a:lnTo>
                  <a:lnTo>
                    <a:pt x="0" y="4245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482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482837" y="3239014"/>
              <a:ext cx="6348336" cy="1006609"/>
            </a:xfrm>
            <a:custGeom>
              <a:avLst/>
              <a:gdLst/>
              <a:ahLst/>
              <a:cxnLst/>
              <a:rect r="r" b="b" t="t" l="l"/>
              <a:pathLst>
                <a:path h="1006609" w="6348336">
                  <a:moveTo>
                    <a:pt x="0" y="0"/>
                  </a:moveTo>
                  <a:lnTo>
                    <a:pt x="6348336" y="0"/>
                  </a:lnTo>
                  <a:lnTo>
                    <a:pt x="6348336" y="1006609"/>
                  </a:lnTo>
                  <a:lnTo>
                    <a:pt x="0" y="1006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432" t="-487014" r="-59406" b="-6600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619138" y="3809505"/>
            <a:ext cx="11440031" cy="4210473"/>
          </a:xfrm>
          <a:custGeom>
            <a:avLst/>
            <a:gdLst/>
            <a:ahLst/>
            <a:cxnLst/>
            <a:rect r="r" b="b" t="t" l="l"/>
            <a:pathLst>
              <a:path h="4210473" w="11440031">
                <a:moveTo>
                  <a:pt x="0" y="0"/>
                </a:moveTo>
                <a:lnTo>
                  <a:pt x="11440031" y="0"/>
                </a:lnTo>
                <a:lnTo>
                  <a:pt x="11440031" y="4210473"/>
                </a:lnTo>
                <a:lnTo>
                  <a:pt x="0" y="421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 Concepts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Windowing: it allows data to be processed in small, manageable chunks over a specified period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Watermarks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007687"/>
            <a:ext cx="8738573" cy="3220995"/>
          </a:xfrm>
          <a:custGeom>
            <a:avLst/>
            <a:gdLst/>
            <a:ahLst/>
            <a:cxnLst/>
            <a:rect r="r" b="b" t="t" l="l"/>
            <a:pathLst>
              <a:path h="3220995" w="8738573">
                <a:moveTo>
                  <a:pt x="0" y="0"/>
                </a:moveTo>
                <a:lnTo>
                  <a:pt x="8738573" y="0"/>
                </a:lnTo>
                <a:lnTo>
                  <a:pt x="8738573" y="3220995"/>
                </a:lnTo>
                <a:lnTo>
                  <a:pt x="0" y="3220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45330" y="6098203"/>
            <a:ext cx="2376088" cy="2376088"/>
          </a:xfrm>
          <a:custGeom>
            <a:avLst/>
            <a:gdLst/>
            <a:ahLst/>
            <a:cxnLst/>
            <a:rect r="r" b="b" t="t" l="l"/>
            <a:pathLst>
              <a:path h="2376088" w="2376088">
                <a:moveTo>
                  <a:pt x="0" y="0"/>
                </a:moveTo>
                <a:lnTo>
                  <a:pt x="2376088" y="0"/>
                </a:lnTo>
                <a:lnTo>
                  <a:pt x="2376088" y="2376088"/>
                </a:lnTo>
                <a:lnTo>
                  <a:pt x="0" y="2376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Processing Models &amp; Data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5547287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Models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Record-at-a-time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Micro-batch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devices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media feeds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market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clicks and user activity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Logs and metrics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Streaming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Spark Programming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Kafka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1574" y="3887966"/>
            <a:ext cx="9387701" cy="5692970"/>
          </a:xfrm>
          <a:custGeom>
            <a:avLst/>
            <a:gdLst/>
            <a:ahLst/>
            <a:cxnLst/>
            <a:rect r="r" b="b" t="t" l="l"/>
            <a:pathLst>
              <a:path h="5692970" w="9387701">
                <a:moveTo>
                  <a:pt x="0" y="0"/>
                </a:moveTo>
                <a:lnTo>
                  <a:pt x="9387701" y="0"/>
                </a:lnTo>
                <a:lnTo>
                  <a:pt x="9387701" y="5692971"/>
                </a:lnTo>
                <a:lnTo>
                  <a:pt x="0" y="569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Distributed messaging queue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Publish-subscribe messaging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Fault-tolerant 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Brokers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 and Partitions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 and Consumer Groups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ZooKeeper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Topics and Partitions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Topics: Categories for organizing messages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Partitions: Units of parallelism within topics 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Producers &amp; Consumers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Producers: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Sending messages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 strategies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Acknowledgment modes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Consumers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Subscribing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 groups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Offset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Streams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6346" y="2853558"/>
            <a:ext cx="9603454" cy="4067610"/>
          </a:xfrm>
          <a:custGeom>
            <a:avLst/>
            <a:gdLst/>
            <a:ahLst/>
            <a:cxnLst/>
            <a:rect r="r" b="b" t="t" l="l"/>
            <a:pathLst>
              <a:path h="4067610" w="9603454">
                <a:moveTo>
                  <a:pt x="0" y="0"/>
                </a:moveTo>
                <a:lnTo>
                  <a:pt x="9603454" y="0"/>
                </a:lnTo>
                <a:lnTo>
                  <a:pt x="9603454" y="4067610"/>
                </a:lnTo>
                <a:lnTo>
                  <a:pt x="0" y="406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188984"/>
            <a:ext cx="9755649" cy="3327974"/>
          </a:xfrm>
          <a:custGeom>
            <a:avLst/>
            <a:gdLst/>
            <a:ahLst/>
            <a:cxnLst/>
            <a:rect r="r" b="b" t="t" l="l"/>
            <a:pathLst>
              <a:path h="3327974" w="9755649">
                <a:moveTo>
                  <a:pt x="0" y="0"/>
                </a:moveTo>
                <a:lnTo>
                  <a:pt x="9755648" y="0"/>
                </a:lnTo>
                <a:lnTo>
                  <a:pt x="9755648" y="3327974"/>
                </a:lnTo>
                <a:lnTo>
                  <a:pt x="0" y="332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Lightweight library for stream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and stateless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Extension of the core Spark API for processing live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DStreams (Discretized Streams)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sources: Kafka, Flume, Kinesis, TCP sockets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64287" y="4228182"/>
            <a:ext cx="13559427" cy="4965610"/>
            <a:chOff x="0" y="0"/>
            <a:chExt cx="18079236" cy="6620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79236" cy="6620814"/>
            </a:xfrm>
            <a:custGeom>
              <a:avLst/>
              <a:gdLst/>
              <a:ahLst/>
              <a:cxnLst/>
              <a:rect r="r" b="b" t="t" l="l"/>
              <a:pathLst>
                <a:path h="6620814" w="18079236">
                  <a:moveTo>
                    <a:pt x="0" y="0"/>
                  </a:moveTo>
                  <a:lnTo>
                    <a:pt x="18079236" y="0"/>
                  </a:lnTo>
                  <a:lnTo>
                    <a:pt x="18079236" y="6620814"/>
                  </a:lnTo>
                  <a:lnTo>
                    <a:pt x="0" y="6620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664991" y="2037449"/>
              <a:ext cx="1296138" cy="817564"/>
            </a:xfrm>
            <a:custGeom>
              <a:avLst/>
              <a:gdLst/>
              <a:ahLst/>
              <a:cxnLst/>
              <a:rect r="r" b="b" t="t" l="l"/>
              <a:pathLst>
                <a:path h="817564" w="1296138">
                  <a:moveTo>
                    <a:pt x="0" y="0"/>
                  </a:moveTo>
                  <a:lnTo>
                    <a:pt x="1296138" y="0"/>
                  </a:lnTo>
                  <a:lnTo>
                    <a:pt x="1296138" y="817564"/>
                  </a:lnTo>
                  <a:lnTo>
                    <a:pt x="0" y="817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 Operations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12738" y="4784242"/>
            <a:ext cx="11862524" cy="4630442"/>
          </a:xfrm>
          <a:custGeom>
            <a:avLst/>
            <a:gdLst/>
            <a:ahLst/>
            <a:cxnLst/>
            <a:rect r="r" b="b" t="t" l="l"/>
            <a:pathLst>
              <a:path h="4630442" w="11862524">
                <a:moveTo>
                  <a:pt x="0" y="0"/>
                </a:moveTo>
                <a:lnTo>
                  <a:pt x="11862524" y="0"/>
                </a:lnTo>
                <a:lnTo>
                  <a:pt x="11862524" y="4630442"/>
                </a:lnTo>
                <a:lnTo>
                  <a:pt x="0" y="463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on DStreams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operations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9457" y="6344624"/>
            <a:ext cx="12109086" cy="2652678"/>
          </a:xfrm>
          <a:custGeom>
            <a:avLst/>
            <a:gdLst/>
            <a:ahLst/>
            <a:cxnLst/>
            <a:rect r="r" b="b" t="t" l="l"/>
            <a:pathLst>
              <a:path h="2652678" w="12109086">
                <a:moveTo>
                  <a:pt x="0" y="0"/>
                </a:moveTo>
                <a:lnTo>
                  <a:pt x="12109086" y="0"/>
                </a:lnTo>
                <a:lnTo>
                  <a:pt x="12109086" y="2652678"/>
                </a:lnTo>
                <a:lnTo>
                  <a:pt x="0" y="26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Scalable and fault-tolerant stream processing built on the Spark SQL engine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 is represented by a continuous series of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over DStreams: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programming model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Stronger consistency guarantees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 Programming Model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9932972" y="2636717"/>
            <a:ext cx="7845439" cy="7277236"/>
            <a:chOff x="0" y="0"/>
            <a:chExt cx="10460586" cy="9702981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10354254" cy="9702981"/>
            </a:xfrm>
            <a:custGeom>
              <a:avLst/>
              <a:gdLst/>
              <a:ahLst/>
              <a:cxnLst/>
              <a:rect r="r" b="b" t="t" l="l"/>
              <a:pathLst>
                <a:path h="9702981" w="10354254">
                  <a:moveTo>
                    <a:pt x="0" y="0"/>
                  </a:moveTo>
                  <a:lnTo>
                    <a:pt x="10354254" y="0"/>
                  </a:lnTo>
                  <a:lnTo>
                    <a:pt x="10354254" y="9702981"/>
                  </a:lnTo>
                  <a:lnTo>
                    <a:pt x="0" y="970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305" t="-6106" r="-5915" b="-664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9788855" y="49159"/>
              <a:ext cx="671731" cy="3317191"/>
            </a:xfrm>
            <a:custGeom>
              <a:avLst/>
              <a:gdLst/>
              <a:ahLst/>
              <a:cxnLst/>
              <a:rect r="r" b="b" t="t" l="l"/>
              <a:pathLst>
                <a:path h="3317191" w="671731">
                  <a:moveTo>
                    <a:pt x="0" y="0"/>
                  </a:moveTo>
                  <a:lnTo>
                    <a:pt x="671731" y="0"/>
                  </a:lnTo>
                  <a:lnTo>
                    <a:pt x="671731" y="3317191"/>
                  </a:lnTo>
                  <a:lnTo>
                    <a:pt x="0" y="331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0800000">
              <a:off x="9788855" y="3505925"/>
              <a:ext cx="460770" cy="2275408"/>
            </a:xfrm>
            <a:custGeom>
              <a:avLst/>
              <a:gdLst/>
              <a:ahLst/>
              <a:cxnLst/>
              <a:rect r="r" b="b" t="t" l="l"/>
              <a:pathLst>
                <a:path h="2275408" w="460770">
                  <a:moveTo>
                    <a:pt x="0" y="0"/>
                  </a:moveTo>
                  <a:lnTo>
                    <a:pt x="460770" y="0"/>
                  </a:lnTo>
                  <a:lnTo>
                    <a:pt x="460770" y="2275408"/>
                  </a:lnTo>
                  <a:lnTo>
                    <a:pt x="0" y="2275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800000">
              <a:off x="9788855" y="5900740"/>
              <a:ext cx="671731" cy="3317191"/>
            </a:xfrm>
            <a:custGeom>
              <a:avLst/>
              <a:gdLst/>
              <a:ahLst/>
              <a:cxnLst/>
              <a:rect r="r" b="b" t="t" l="l"/>
              <a:pathLst>
                <a:path h="3317191" w="671731">
                  <a:moveTo>
                    <a:pt x="0" y="0"/>
                  </a:moveTo>
                  <a:lnTo>
                    <a:pt x="671731" y="0"/>
                  </a:lnTo>
                  <a:lnTo>
                    <a:pt x="671731" y="3317191"/>
                  </a:lnTo>
                  <a:lnTo>
                    <a:pt x="0" y="331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974567"/>
            <a:ext cx="474674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Operations and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sinks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Triggers and watermarking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Flink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2637848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processing engine for stateful computations over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1726" y="4527500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7" y="0"/>
                </a:lnTo>
                <a:lnTo>
                  <a:pt x="10340847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34679" y="4209393"/>
            <a:ext cx="8047873" cy="5117529"/>
          </a:xfrm>
          <a:custGeom>
            <a:avLst/>
            <a:gdLst/>
            <a:ahLst/>
            <a:cxnLst/>
            <a:rect r="r" b="b" t="t" l="l"/>
            <a:pathLst>
              <a:path h="5117529" w="8047873">
                <a:moveTo>
                  <a:pt x="0" y="0"/>
                </a:moveTo>
                <a:lnTo>
                  <a:pt x="8047874" y="0"/>
                </a:lnTo>
                <a:lnTo>
                  <a:pt x="8047874" y="5117529"/>
                </a:lnTo>
                <a:lnTo>
                  <a:pt x="0" y="511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Program: The process running the main() function of the application and creating the SparkContext.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Manager: is responsible for allocating resources and managing the cluster on which the Spark application runs.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Nodes: The slave nodes where the executors run.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40479" y="4832067"/>
            <a:ext cx="854386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worker processes responsible for executing tasks.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 launched on worker nodes and communicate with the driver program and cluster manager.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tasks concurrently and store data in memory or disk for caching and intermediate storage.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TaskManagers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47118" y="3993631"/>
            <a:ext cx="8939600" cy="5640166"/>
          </a:xfrm>
          <a:custGeom>
            <a:avLst/>
            <a:gdLst/>
            <a:ahLst/>
            <a:cxnLst/>
            <a:rect r="r" b="b" t="t" l="l"/>
            <a:pathLst>
              <a:path h="5640166" w="8939600">
                <a:moveTo>
                  <a:pt x="0" y="0"/>
                </a:moveTo>
                <a:lnTo>
                  <a:pt x="8939600" y="0"/>
                </a:lnTo>
                <a:lnTo>
                  <a:pt x="8939600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offers different levels of abstraction to develop streaming/batch applications: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DataStream API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 API and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ProcessFunction for low-level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087164"/>
            <a:ext cx="7533383" cy="3171136"/>
          </a:xfrm>
          <a:custGeom>
            <a:avLst/>
            <a:gdLst/>
            <a:ahLst/>
            <a:cxnLst/>
            <a:rect r="r" b="b" t="t" l="l"/>
            <a:pathLst>
              <a:path h="3171136" w="7533383">
                <a:moveTo>
                  <a:pt x="0" y="0"/>
                </a:moveTo>
                <a:lnTo>
                  <a:pt x="7533382" y="0"/>
                </a:lnTo>
                <a:lnTo>
                  <a:pt x="7533382" y="3171136"/>
                </a:lnTo>
                <a:lnTo>
                  <a:pt x="0" y="317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95833" y="3434907"/>
            <a:ext cx="8086740" cy="6336530"/>
          </a:xfrm>
          <a:custGeom>
            <a:avLst/>
            <a:gdLst/>
            <a:ahLst/>
            <a:cxnLst/>
            <a:rect r="r" b="b" t="t" l="l"/>
            <a:pathLst>
              <a:path h="6336530" w="8086740">
                <a:moveTo>
                  <a:pt x="0" y="0"/>
                </a:moveTo>
                <a:lnTo>
                  <a:pt x="8086740" y="0"/>
                </a:lnTo>
                <a:lnTo>
                  <a:pt x="8086740" y="6336530"/>
                </a:lnTo>
                <a:lnTo>
                  <a:pt x="0" y="633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Windows and Time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windows: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Tumbling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Session windows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2721" y="5361010"/>
            <a:ext cx="17938578" cy="3919563"/>
            <a:chOff x="0" y="0"/>
            <a:chExt cx="23918105" cy="5226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Tumbling windows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1816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3" y="0"/>
                  </a:lnTo>
                  <a:lnTo>
                    <a:pt x="7882713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1816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Sliding windows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6035391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035391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Session windows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State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Keyed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backends (RocksDB, heap memory)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5557" y="4971132"/>
            <a:ext cx="9517016" cy="4609805"/>
          </a:xfrm>
          <a:custGeom>
            <a:avLst/>
            <a:gdLst/>
            <a:ahLst/>
            <a:cxnLst/>
            <a:rect r="r" b="b" t="t" l="l"/>
            <a:pathLst>
              <a:path h="4609805" w="9517016">
                <a:moveTo>
                  <a:pt x="0" y="0"/>
                </a:moveTo>
                <a:lnTo>
                  <a:pt x="9517016" y="0"/>
                </a:lnTo>
                <a:lnTo>
                  <a:pt x="9517016" y="4609805"/>
                </a:lnTo>
                <a:lnTo>
                  <a:pt x="0" y="460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Fault Tolerance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 means restoration to the states before the faults.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Checkpointing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Savepoints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guarantees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15113" y="4799682"/>
            <a:ext cx="10967460" cy="4940795"/>
          </a:xfrm>
          <a:custGeom>
            <a:avLst/>
            <a:gdLst/>
            <a:ahLst/>
            <a:cxnLst/>
            <a:rect r="r" b="b" t="t" l="l"/>
            <a:pathLst>
              <a:path h="4940795" w="10967460">
                <a:moveTo>
                  <a:pt x="0" y="0"/>
                </a:moveTo>
                <a:lnTo>
                  <a:pt x="10967460" y="0"/>
                </a:lnTo>
                <a:lnTo>
                  <a:pt x="10967460" y="4940795"/>
                </a:lnTo>
                <a:lnTo>
                  <a:pt x="0" y="49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15" t="-30465" r="-7737" b="-12193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Comparison of Streaming Frameworks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534001" y="1975432"/>
          <a:ext cx="15219997" cy="7600950"/>
        </p:xfrm>
        <a:graphic>
          <a:graphicData uri="http://schemas.openxmlformats.org/drawingml/2006/table">
            <a:tbl>
              <a:tblPr/>
              <a:tblGrid>
                <a:gridCol w="2469906"/>
                <a:gridCol w="5140093"/>
                <a:gridCol w="3804999"/>
                <a:gridCol w="3804999"/>
              </a:tblGrid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Kafka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Apache Flink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Spark 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Library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Very 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(Micro-batch)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Processing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 or Batch-like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Micro-batch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in-memory, custom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In-memory, HDFS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Fault Tolerance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Log-based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Checkpointing, Savepoints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by Kafka Cluster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Dynamic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Cluster-based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event processing,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ETL, 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Ease of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requires Kafka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 but more 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Moderate, requires Spark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1486561" y="2013530"/>
            <a:ext cx="1364004" cy="771312"/>
          </a:xfrm>
          <a:custGeom>
            <a:avLst/>
            <a:gdLst/>
            <a:ahLst/>
            <a:cxnLst/>
            <a:rect r="r" b="b" t="t" l="l"/>
            <a:pathLst>
              <a:path h="771312" w="1364004">
                <a:moveTo>
                  <a:pt x="0" y="0"/>
                </a:moveTo>
                <a:lnTo>
                  <a:pt x="1364004" y="0"/>
                </a:lnTo>
                <a:lnTo>
                  <a:pt x="1364004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3338" y="2013530"/>
            <a:ext cx="1222812" cy="771312"/>
          </a:xfrm>
          <a:custGeom>
            <a:avLst/>
            <a:gdLst/>
            <a:ahLst/>
            <a:cxnLst/>
            <a:rect r="r" b="b" t="t" l="l"/>
            <a:pathLst>
              <a:path h="771312" w="1222812">
                <a:moveTo>
                  <a:pt x="0" y="0"/>
                </a:moveTo>
                <a:lnTo>
                  <a:pt x="1222812" y="0"/>
                </a:lnTo>
                <a:lnTo>
                  <a:pt x="1222812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66274" y="2013530"/>
            <a:ext cx="1580501" cy="771312"/>
          </a:xfrm>
          <a:custGeom>
            <a:avLst/>
            <a:gdLst/>
            <a:ahLst/>
            <a:cxnLst/>
            <a:rect r="r" b="b" t="t" l="l"/>
            <a:pathLst>
              <a:path h="771312" w="1580501">
                <a:moveTo>
                  <a:pt x="0" y="0"/>
                </a:moveTo>
                <a:lnTo>
                  <a:pt x="1580501" y="0"/>
                </a:lnTo>
                <a:lnTo>
                  <a:pt x="1580501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35935" y="3227533"/>
            <a:ext cx="4523365" cy="5096749"/>
          </a:xfrm>
          <a:custGeom>
            <a:avLst/>
            <a:gdLst/>
            <a:ahLst/>
            <a:cxnLst/>
            <a:rect r="r" b="b" t="t" l="l"/>
            <a:pathLst>
              <a:path h="5096749" w="4523365">
                <a:moveTo>
                  <a:pt x="0" y="0"/>
                </a:moveTo>
                <a:lnTo>
                  <a:pt x="4523365" y="0"/>
                </a:lnTo>
                <a:lnTo>
                  <a:pt x="4523365" y="5096749"/>
                </a:lnTo>
                <a:lnTo>
                  <a:pt x="0" y="509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for Streaming Data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late and out-of-order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 and performance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and validation in streams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Streaming Pipelines.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642517"/>
            <a:ext cx="7604952" cy="1615783"/>
          </a:xfrm>
          <a:custGeom>
            <a:avLst/>
            <a:gdLst/>
            <a:ahLst/>
            <a:cxnLst/>
            <a:rect r="r" b="b" t="t" l="l"/>
            <a:pathLst>
              <a:path h="1615783" w="7604952">
                <a:moveTo>
                  <a:pt x="0" y="0"/>
                </a:moveTo>
                <a:lnTo>
                  <a:pt x="7604952" y="0"/>
                </a:lnTo>
                <a:lnTo>
                  <a:pt x="7604952" y="1615783"/>
                </a:lnTo>
                <a:lnTo>
                  <a:pt x="0" y="161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9" t="-65148" r="-9451" b="-7289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76124" y="3463332"/>
            <a:ext cx="9511876" cy="4625150"/>
          </a:xfrm>
          <a:custGeom>
            <a:avLst/>
            <a:gdLst/>
            <a:ahLst/>
            <a:cxnLst/>
            <a:rect r="r" b="b" t="t" l="l"/>
            <a:pathLst>
              <a:path h="4625150" w="9511876">
                <a:moveTo>
                  <a:pt x="0" y="0"/>
                </a:moveTo>
                <a:lnTo>
                  <a:pt x="9511876" y="0"/>
                </a:lnTo>
                <a:lnTo>
                  <a:pt x="9511876" y="4625150"/>
                </a:lnTo>
                <a:lnTo>
                  <a:pt x="0" y="462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760495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Spark Session.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languages: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Scala, Java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Python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Essentially refers to a distributed collection of data records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 spc="-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Resilience Advantage is their fault-tolerant nature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10028" y="4032863"/>
            <a:ext cx="8077972" cy="5947407"/>
          </a:xfrm>
          <a:custGeom>
            <a:avLst/>
            <a:gdLst/>
            <a:ahLst/>
            <a:cxnLst/>
            <a:rect r="r" b="b" t="t" l="l"/>
            <a:pathLst>
              <a:path h="5947407" w="8077972">
                <a:moveTo>
                  <a:pt x="0" y="0"/>
                </a:moveTo>
                <a:lnTo>
                  <a:pt x="8077972" y="0"/>
                </a:lnTo>
                <a:lnTo>
                  <a:pt x="8077972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57578" y="3662938"/>
            <a:ext cx="9224995" cy="5788896"/>
          </a:xfrm>
          <a:custGeom>
            <a:avLst/>
            <a:gdLst/>
            <a:ahLst/>
            <a:cxnLst/>
            <a:rect r="r" b="b" t="t" l="l"/>
            <a:pathLst>
              <a:path h="5788896" w="9224995">
                <a:moveTo>
                  <a:pt x="0" y="0"/>
                </a:moveTo>
                <a:lnTo>
                  <a:pt x="9224995" y="0"/>
                </a:lnTo>
                <a:lnTo>
                  <a:pt x="9224995" y="5788896"/>
                </a:lnTo>
                <a:lnTo>
                  <a:pt x="0" y="578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Operations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(lazy operations):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map, flatMap, filter, distinct, sample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Actions (trigger execution):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collect, count, first, take, reduce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64758" y="4044426"/>
            <a:ext cx="8017815" cy="5727011"/>
          </a:xfrm>
          <a:custGeom>
            <a:avLst/>
            <a:gdLst/>
            <a:ahLst/>
            <a:cxnLst/>
            <a:rect r="r" b="b" t="t" l="l"/>
            <a:pathLst>
              <a:path h="5727011" w="8017815">
                <a:moveTo>
                  <a:pt x="0" y="0"/>
                </a:moveTo>
                <a:lnTo>
                  <a:pt x="8017815" y="0"/>
                </a:lnTo>
                <a:lnTo>
                  <a:pt x="8017815" y="5727011"/>
                </a:lnTo>
                <a:lnTo>
                  <a:pt x="0" y="5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Persistence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cache()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persist()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levels: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MEMORY_AND_DISK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DISK_ONLY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OFF_HEAP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Shared Variables in Spark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18339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Broadcast variables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Read-only variables cached on each machine.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Accumulators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 that are only "added" to through an associative and commutative operation.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5696" y="5256549"/>
            <a:ext cx="16116608" cy="4257328"/>
            <a:chOff x="0" y="0"/>
            <a:chExt cx="21488811" cy="56764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51910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651910">
                  <a:moveTo>
                    <a:pt x="0" y="0"/>
                  </a:moveTo>
                  <a:lnTo>
                    <a:pt x="10651910" y="0"/>
                  </a:lnTo>
                  <a:lnTo>
                    <a:pt x="10651910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79089" y="0"/>
              <a:ext cx="10509722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509722">
                  <a:moveTo>
                    <a:pt x="0" y="0"/>
                  </a:moveTo>
                  <a:lnTo>
                    <a:pt x="10509722" y="0"/>
                  </a:lnTo>
                  <a:lnTo>
                    <a:pt x="10509722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10673626" y="165"/>
              <a:ext cx="12698" cy="5335503"/>
            </a:xfrm>
            <a:prstGeom prst="line">
              <a:avLst/>
            </a:prstGeom>
            <a:ln cap="flat" w="5080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DAGPHmRAUxQ</dc:identifier>
  <dcterms:modified xsi:type="dcterms:W3CDTF">2011-08-01T06:04:30Z</dcterms:modified>
  <cp:revision>1</cp:revision>
  <dc:title>DE Course: Week 4</dc:title>
</cp:coreProperties>
</file>